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80" r:id="rId2"/>
    <p:sldId id="256" r:id="rId3"/>
    <p:sldId id="281" r:id="rId4"/>
    <p:sldId id="257" r:id="rId5"/>
    <p:sldId id="282" r:id="rId6"/>
    <p:sldId id="283" r:id="rId7"/>
    <p:sldId id="284" r:id="rId8"/>
    <p:sldId id="285" r:id="rId9"/>
    <p:sldId id="287" r:id="rId10"/>
    <p:sldId id="289" r:id="rId11"/>
    <p:sldId id="291" r:id="rId12"/>
    <p:sldId id="290" r:id="rId13"/>
    <p:sldId id="293" r:id="rId14"/>
    <p:sldId id="292" r:id="rId15"/>
    <p:sldId id="294" r:id="rId16"/>
    <p:sldId id="295" r:id="rId17"/>
    <p:sldId id="296" r:id="rId18"/>
    <p:sldId id="301" r:id="rId19"/>
    <p:sldId id="297" r:id="rId20"/>
    <p:sldId id="300" r:id="rId21"/>
    <p:sldId id="298" r:id="rId22"/>
    <p:sldId id="315" r:id="rId23"/>
    <p:sldId id="317" r:id="rId24"/>
    <p:sldId id="316" r:id="rId25"/>
    <p:sldId id="303" r:id="rId26"/>
    <p:sldId id="302" r:id="rId27"/>
    <p:sldId id="305" r:id="rId28"/>
    <p:sldId id="308" r:id="rId29"/>
    <p:sldId id="309" r:id="rId30"/>
    <p:sldId id="304" r:id="rId31"/>
    <p:sldId id="306" r:id="rId32"/>
    <p:sldId id="307" r:id="rId33"/>
    <p:sldId id="310" r:id="rId34"/>
    <p:sldId id="313" r:id="rId35"/>
    <p:sldId id="311" r:id="rId36"/>
    <p:sldId id="288" r:id="rId37"/>
    <p:sldId id="312" r:id="rId38"/>
  </p:sldIdLst>
  <p:sldSz cx="9144000" cy="5143500" type="screen16x9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3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5" y="1297803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80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350877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350877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3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4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3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5" y="1964185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8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3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" y="3786188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2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472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D56B3F2-B588-47E1-AECF-C6F3A74A201E}" type="datetimeFigureOut">
              <a:rPr lang="hu-HU" smtClean="0"/>
              <a:t>2016.05.24.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BF03442-2650-44A9-87D3-46DEC7F79C0F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olythlon?fref=ts" TargetMode="External"/><Relationship Id="rId2" Type="http://schemas.openxmlformats.org/officeDocument/2006/relationships/hyperlink" Target="https://www.facebook.com/elte.beac?fref=t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ac.hu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xrny2394r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9670" y="483518"/>
            <a:ext cx="7520940" cy="411480"/>
          </a:xfrm>
        </p:spPr>
        <p:txBody>
          <a:bodyPr/>
          <a:lstStyle/>
          <a:p>
            <a:pPr algn="ctr"/>
            <a:r>
              <a:rPr lang="hu-HU" dirty="0" smtClean="0">
                <a:latin typeface="Franklin Gothic Demi" panose="020B0703020102020204" pitchFamily="34" charset="0"/>
              </a:rPr>
              <a:t>Ádám György 1954-2016</a:t>
            </a:r>
            <a:r>
              <a:rPr lang="hu-HU" dirty="0">
                <a:latin typeface="Franklin Gothic Demi" panose="020B0703020102020204" pitchFamily="34" charset="0"/>
              </a:rPr>
              <a:t/>
            </a:r>
            <a:br>
              <a:rPr lang="hu-HU" dirty="0">
                <a:latin typeface="Franklin Gothic Demi" panose="020B0703020102020204" pitchFamily="34" charset="0"/>
              </a:rPr>
            </a:br>
            <a:endParaRPr lang="hu-HU" dirty="0">
              <a:latin typeface="Franklin Gothic Demi" panose="020B07030201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3676" y="771550"/>
            <a:ext cx="8352928" cy="2684887"/>
          </a:xfrm>
        </p:spPr>
        <p:txBody>
          <a:bodyPr/>
          <a:lstStyle/>
          <a:p>
            <a:pPr algn="ctr"/>
            <a:r>
              <a:rPr lang="hu-HU" dirty="0" smtClean="0"/>
              <a:t>A BEAC sakk szakosztályának vezetője, legendás alakja, </a:t>
            </a:r>
            <a:r>
              <a:rPr lang="hu-HU" dirty="0" err="1" smtClean="0"/>
              <a:t>postumus</a:t>
            </a:r>
            <a:r>
              <a:rPr lang="hu-HU" dirty="0" smtClean="0"/>
              <a:t> </a:t>
            </a:r>
            <a:r>
              <a:rPr lang="hu-HU" dirty="0" err="1" smtClean="0"/>
              <a:t>Aranyplakett</a:t>
            </a:r>
            <a:r>
              <a:rPr lang="hu-HU" dirty="0" smtClean="0"/>
              <a:t> díjasa (MEFS)</a:t>
            </a:r>
            <a:endParaRPr lang="hu-HU" dirty="0"/>
          </a:p>
        </p:txBody>
      </p:sp>
      <p:pic>
        <p:nvPicPr>
          <p:cNvPr id="1026" name="Picture 2" descr="C:\Users\Belepes\Documents\Szabi\beac\közgyűlés\kepek\Ádám-Gyuri-utolsó-part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06802"/>
            <a:ext cx="64770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25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Sporteredmények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pic>
        <p:nvPicPr>
          <p:cNvPr id="8194" name="Picture 2" descr="C:\Users\Belepes\Documents\Szabi\beac\kiállítás\szöveg\-16_jelen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/>
          <a:stretch/>
        </p:blipFill>
        <p:spPr bwMode="auto">
          <a:xfrm>
            <a:off x="899592" y="938100"/>
            <a:ext cx="7394682" cy="42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Sporteredmények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pic>
        <p:nvPicPr>
          <p:cNvPr id="9218" name="Picture 2" descr="C:\Users\Belepes\Documents\Szabi\beac\cheervb\bekőfotók\nagyok\kicsik\elte_cheer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" b="3968"/>
          <a:stretch/>
        </p:blipFill>
        <p:spPr bwMode="auto">
          <a:xfrm>
            <a:off x="1043608" y="749049"/>
            <a:ext cx="7142435" cy="439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42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Sporteredmények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pic>
        <p:nvPicPr>
          <p:cNvPr id="7170" name="Picture 2" descr="C:\Users\Belepes\Documents\Szabi\beac\kosarbentmaradas\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9" b="4921"/>
          <a:stretch/>
        </p:blipFill>
        <p:spPr bwMode="auto">
          <a:xfrm>
            <a:off x="705644" y="953615"/>
            <a:ext cx="7668344" cy="419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9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Sporteredmények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pic>
        <p:nvPicPr>
          <p:cNvPr id="11266" name="Picture 2" descr="C:\Users\Belepes\Documents\Szabi\beac\futsalu17\BEAC_U17_kepek\NAZ_4516-1920x12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" b="8333"/>
          <a:stretch/>
        </p:blipFill>
        <p:spPr bwMode="auto">
          <a:xfrm>
            <a:off x="755576" y="764514"/>
            <a:ext cx="7560840" cy="437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Sporteredmények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27584" y="979057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MEFOB intézményi pontverseny Különdíj III</a:t>
            </a:r>
            <a:r>
              <a:rPr lang="hu-HU" dirty="0" smtClean="0"/>
              <a:t>. - ELTE</a:t>
            </a:r>
            <a:endParaRPr lang="hu-HU" dirty="0"/>
          </a:p>
        </p:txBody>
      </p:sp>
      <p:pic>
        <p:nvPicPr>
          <p:cNvPr id="10243" name="Picture 3" descr="C:\Users\Belepes\Documents\Szabi\beac\év_egyetemi\DSC_003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3518"/>
            <a:ext cx="2368894" cy="44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Belepes\Documents\Szabi\beac\közgyűlés\kepek\20151119_MEFS_Dijatado_ACD610_2509_sm1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5" b="2643"/>
          <a:stretch/>
        </p:blipFill>
        <p:spPr bwMode="auto">
          <a:xfrm>
            <a:off x="323528" y="1757450"/>
            <a:ext cx="5707063" cy="31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50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Megjelenés, kommunikáció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pic>
        <p:nvPicPr>
          <p:cNvPr id="12290" name="Picture 2" descr="C:\Users\Belepes\Documents\Szabi\beac\közgyűlés\sajto\bub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376"/>
            <a:ext cx="5499519" cy="414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Belepes\Documents\Szabi\beac\közgyűlés\sajto\kek_ns_mi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48" y="0"/>
            <a:ext cx="3623752" cy="51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9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Megjelenés, kommunikáció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pic>
        <p:nvPicPr>
          <p:cNvPr id="13315" name="Picture 3" descr="C:\Users\Belepes\Documents\Szabi\beac\közgyűlés\sajto\Cheer VB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r="1664"/>
          <a:stretch/>
        </p:blipFill>
        <p:spPr bwMode="auto">
          <a:xfrm>
            <a:off x="20217" y="1067098"/>
            <a:ext cx="5348086" cy="40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Belepes\Documents\Szabi\beac\közgyűlés\sajto\IMG_20160411_0001_kics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"/>
          <a:stretch/>
        </p:blipFill>
        <p:spPr bwMode="auto">
          <a:xfrm>
            <a:off x="5368303" y="1595408"/>
            <a:ext cx="3775697" cy="354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45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Megjelenés, kommunikáció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pic>
        <p:nvPicPr>
          <p:cNvPr id="14338" name="Picture 2" descr="C:\Users\Belepes\Documents\Szabi\beac\közgyűlés\sajto\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68" y="267493"/>
            <a:ext cx="3616909" cy="48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Belepes\Documents\Szabi\beac\közgyűlés\sajto\Kiállítá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6"/>
          <a:stretch/>
        </p:blipFill>
        <p:spPr bwMode="auto">
          <a:xfrm>
            <a:off x="1056567" y="1034868"/>
            <a:ext cx="3386111" cy="410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2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Megjelenés, kommunikáció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9552" y="915566"/>
            <a:ext cx="7776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Online: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beac.hu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elte.hu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elteonline.hu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ujbuda.hu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nso.hu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mno.hu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Közösségi média: </a:t>
            </a:r>
          </a:p>
          <a:p>
            <a:pPr>
              <a:buAutoNum type="alphaLcParenR"/>
            </a:pPr>
            <a:r>
              <a:rPr lang="hu-HU" dirty="0" smtClean="0">
                <a:hlinkClick r:id="rId2"/>
              </a:rPr>
              <a:t> BEAC </a:t>
            </a:r>
            <a:r>
              <a:rPr lang="hu-HU" dirty="0"/>
              <a:t>központi </a:t>
            </a:r>
            <a:r>
              <a:rPr lang="hu-HU" dirty="0" err="1"/>
              <a:t>Facebook</a:t>
            </a:r>
            <a:r>
              <a:rPr lang="hu-HU" dirty="0"/>
              <a:t> oldal, </a:t>
            </a:r>
            <a:r>
              <a:rPr lang="hu-HU" dirty="0" smtClean="0"/>
              <a:t>több mint </a:t>
            </a:r>
            <a:r>
              <a:rPr lang="hu-HU" dirty="0"/>
              <a:t>6000 követő</a:t>
            </a:r>
          </a:p>
          <a:p>
            <a:pPr>
              <a:buAutoNum type="alphaLcParenR"/>
            </a:pPr>
            <a:r>
              <a:rPr lang="hu-HU" dirty="0" smtClean="0">
                <a:hlinkClick r:id="rId3"/>
              </a:rPr>
              <a:t> BEAC </a:t>
            </a:r>
            <a:r>
              <a:rPr lang="hu-HU" dirty="0">
                <a:hlinkClick r:id="rId3"/>
              </a:rPr>
              <a:t>szakosztályi FB oldalak</a:t>
            </a:r>
            <a:r>
              <a:rPr lang="hu-HU" dirty="0"/>
              <a:t>, összesen  39 darab, közel 20.000 követő</a:t>
            </a:r>
          </a:p>
          <a:p>
            <a:pPr>
              <a:buAutoNum type="alphaLcParenR"/>
            </a:pPr>
            <a:r>
              <a:rPr lang="hu-HU" dirty="0" smtClean="0"/>
              <a:t> BEAC </a:t>
            </a:r>
            <a:r>
              <a:rPr lang="hu-HU" dirty="0"/>
              <a:t>FB csoportok,  összesen 6000 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065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elepes\Documents\Szabi\beac\közgyűlés\plakatok\kisok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13" y="-10645"/>
            <a:ext cx="3885384" cy="258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Belepes\Documents\Szabi\beac\közgyűlés\plakatok\angolkisok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97" y="-10644"/>
            <a:ext cx="3784871" cy="251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Belepes\Documents\Szabi\beac\közgyűlés\plakatok\DSC_13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31" y="2465682"/>
            <a:ext cx="3882837" cy="267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Belepes\Documents\Szabi\beac\közgyűlés\plakatok\DSC_23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/>
          <a:stretch/>
        </p:blipFill>
        <p:spPr bwMode="auto">
          <a:xfrm>
            <a:off x="609013" y="2483346"/>
            <a:ext cx="388538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ím 1"/>
          <p:cNvSpPr>
            <a:spLocks noGrp="1"/>
          </p:cNvSpPr>
          <p:nvPr>
            <p:ph type="title"/>
          </p:nvPr>
        </p:nvSpPr>
        <p:spPr>
          <a:xfrm rot="16200000">
            <a:off x="-3447226" y="1181432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Megjelenés, kommunikáció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 rot="19583289">
            <a:off x="1469474" y="1179361"/>
            <a:ext cx="5648623" cy="903230"/>
          </a:xfrm>
        </p:spPr>
        <p:txBody>
          <a:bodyPr/>
          <a:lstStyle/>
          <a:p>
            <a:pPr algn="ctr"/>
            <a:r>
              <a:rPr lang="hu-HU" i="1" dirty="0" smtClean="0">
                <a:latin typeface="Franklin Gothic Demi" panose="020B0703020102020204" pitchFamily="34" charset="0"/>
                <a:cs typeface="Adobe Arabic" pitchFamily="18" charset="-78"/>
              </a:rPr>
              <a:t>BEAC beszámoló 2015</a:t>
            </a:r>
            <a:endParaRPr lang="hu-HU" i="1" dirty="0">
              <a:latin typeface="Franklin Gothic Demi" panose="020B0703020102020204" pitchFamily="34" charset="0"/>
              <a:cs typeface="Adobe Arabic" pitchFamily="18" charset="-78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833194" y="3075806"/>
            <a:ext cx="3598292" cy="299331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hu-HU" sz="1200" i="1" spc="0" dirty="0">
                <a:latin typeface="Franklin Gothic Demi" panose="020B0703020102020204" pitchFamily="34" charset="0"/>
              </a:rPr>
              <a:t>Budapesti Egyetemi Atlétikai </a:t>
            </a:r>
            <a:r>
              <a:rPr lang="hu-HU" sz="1200" i="1" spc="0" dirty="0" smtClean="0">
                <a:latin typeface="Franklin Gothic Demi" panose="020B0703020102020204" pitchFamily="34" charset="0"/>
              </a:rPr>
              <a:t>Club</a:t>
            </a:r>
          </a:p>
          <a:p>
            <a:pPr algn="ctr">
              <a:lnSpc>
                <a:spcPct val="120000"/>
              </a:lnSpc>
            </a:pPr>
            <a:endParaRPr lang="hu-HU" sz="1800" i="1" spc="0" dirty="0">
              <a:latin typeface="Franklin Gothic Demi" panose="020B0703020102020204" pitchFamily="34" charset="0"/>
            </a:endParaRPr>
          </a:p>
        </p:txBody>
      </p:sp>
      <p:pic>
        <p:nvPicPr>
          <p:cNvPr id="1027" name="Picture 3" descr="C:\Users\Belepes\Documents\Szabi\beac\logok\beac_zaszlo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5337"/>
            <a:ext cx="9144000" cy="9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588224" y="3291831"/>
            <a:ext cx="2088232" cy="850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hu-HU" sz="1050" i="1" dirty="0">
                <a:latin typeface="Franklin Gothic Demi" panose="020B0703020102020204" pitchFamily="34" charset="0"/>
              </a:rPr>
              <a:t>1117 Bp., </a:t>
            </a:r>
            <a:r>
              <a:rPr lang="hu-HU" sz="1050" i="1" dirty="0" err="1">
                <a:latin typeface="Franklin Gothic Demi" panose="020B0703020102020204" pitchFamily="34" charset="0"/>
              </a:rPr>
              <a:t>Bogdánfy</a:t>
            </a:r>
            <a:r>
              <a:rPr lang="hu-HU" sz="1050" i="1" dirty="0">
                <a:latin typeface="Franklin Gothic Demi" panose="020B0703020102020204" pitchFamily="34" charset="0"/>
              </a:rPr>
              <a:t> Ödön út 10.</a:t>
            </a:r>
          </a:p>
          <a:p>
            <a:pPr algn="ctr">
              <a:lnSpc>
                <a:spcPct val="120000"/>
              </a:lnSpc>
            </a:pPr>
            <a:r>
              <a:rPr lang="hu-HU" sz="1050" i="1" dirty="0" err="1">
                <a:latin typeface="Franklin Gothic Demi" panose="020B0703020102020204" pitchFamily="34" charset="0"/>
                <a:hlinkClick r:id="rId3"/>
              </a:rPr>
              <a:t>www.beac.hu</a:t>
            </a:r>
            <a:endParaRPr lang="hu-HU" sz="1050" i="1" dirty="0">
              <a:latin typeface="Franklin Gothic Demi" panose="020B07030201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hu-HU" sz="1050" i="1" dirty="0" err="1" smtClean="0">
                <a:latin typeface="Franklin Gothic Demi" panose="020B0703020102020204" pitchFamily="34" charset="0"/>
              </a:rPr>
              <a:t>info</a:t>
            </a:r>
            <a:r>
              <a:rPr lang="hu-HU" sz="1050" i="1" dirty="0" smtClean="0">
                <a:latin typeface="Franklin Gothic Demi" panose="020B0703020102020204" pitchFamily="34" charset="0"/>
              </a:rPr>
              <a:t>@</a:t>
            </a:r>
            <a:r>
              <a:rPr lang="hu-HU" sz="1050" i="1" dirty="0" err="1" smtClean="0">
                <a:latin typeface="Franklin Gothic Demi" panose="020B0703020102020204" pitchFamily="34" charset="0"/>
              </a:rPr>
              <a:t>beac.elte.hu</a:t>
            </a:r>
            <a:endParaRPr lang="hu-HU" sz="1050" i="1" dirty="0" smtClean="0">
              <a:latin typeface="Franklin Gothic Demi" panose="020B07030201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hu-HU" sz="1050" i="1" dirty="0" err="1" smtClean="0">
                <a:latin typeface="Franklin Gothic Demi" panose="020B0703020102020204" pitchFamily="34" charset="0"/>
              </a:rPr>
              <a:t>Simon.gabor</a:t>
            </a:r>
            <a:r>
              <a:rPr lang="hu-HU" sz="1050" i="1" dirty="0" smtClean="0">
                <a:latin typeface="Franklin Gothic Demi" panose="020B0703020102020204" pitchFamily="34" charset="0"/>
              </a:rPr>
              <a:t>@</a:t>
            </a:r>
            <a:r>
              <a:rPr lang="hu-HU" sz="1050" i="1" dirty="0" err="1" smtClean="0">
                <a:latin typeface="Franklin Gothic Demi" panose="020B0703020102020204" pitchFamily="34" charset="0"/>
              </a:rPr>
              <a:t>beac.elte.hu</a:t>
            </a:r>
            <a:endParaRPr lang="hu-HU" sz="1050" i="1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86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C:\Users\Belepes\Documents\Szabi\beac\közgyűlés\plakatok\a3_plakat_3mm_4_allo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474" y="0"/>
            <a:ext cx="365748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 rot="16200000">
            <a:off x="-3447226" y="1181432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Megjelenés, kommunikáció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pic>
        <p:nvPicPr>
          <p:cNvPr id="10" name="Picture 2" descr="C:\Users\Belepes\Documents\Szabi\beac\plakat\KAPÁS\2_terv_uj_felirat2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92" y="1"/>
            <a:ext cx="3637334" cy="51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60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C:\Users\Belepes\Documents\Szabi\beac\közgyűlés\plakatok\pulc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64" y="1"/>
            <a:ext cx="4124982" cy="51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Belepes\Documents\Szabi\beac\plakat\webshop\a5\webshop_we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2" y="-26521"/>
            <a:ext cx="3638127" cy="516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ím 1"/>
          <p:cNvSpPr>
            <a:spLocks noGrp="1"/>
          </p:cNvSpPr>
          <p:nvPr>
            <p:ph type="title"/>
          </p:nvPr>
        </p:nvSpPr>
        <p:spPr>
          <a:xfrm rot="16200000">
            <a:off x="-3447226" y="1181432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Megjelenés, kommunikáció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8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Megjelenés, kommunikáció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9552" y="91556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BEAC - Az elsők c. vándorkiállítás</a:t>
            </a:r>
            <a:endParaRPr lang="hu-HU" dirty="0"/>
          </a:p>
        </p:txBody>
      </p:sp>
      <p:pic>
        <p:nvPicPr>
          <p:cNvPr id="34820" name="Picture 4" descr="C:\Users\Belepes\Documents\Szabi\beac\közgyűlés\kepek\DSC_5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6" y="1546158"/>
            <a:ext cx="4223488" cy="31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C:\Users\Belepes\Documents\Szabi\beac\közgyűlés\kepek\DSC_5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546158"/>
            <a:ext cx="4455549" cy="31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Megjelenés, kommunikáció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pic>
        <p:nvPicPr>
          <p:cNvPr id="6" name="Picture 3" descr="C:\Users\Belepes\Documents\Szabi\beac\közgyűlés\plakatok\DSC_5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6" y="1467654"/>
            <a:ext cx="5655146" cy="36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Belepes\Documents\Szabi\beac\közgyűlés\plakatok\0_A5_allo_bor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685" y="0"/>
            <a:ext cx="3692316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539552" y="91556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BEAC - Az elsők c. vándorkiállítás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8197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Megjelenés, kommunikáció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9552" y="91556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Hámori Jenő </a:t>
            </a:r>
            <a:r>
              <a:rPr lang="hu-HU" dirty="0" smtClean="0"/>
              <a:t>rehabilitálása (márványtábla)/</a:t>
            </a:r>
            <a:r>
              <a:rPr lang="hu-HU" dirty="0" err="1" smtClean="0"/>
              <a:t>riói</a:t>
            </a:r>
            <a:r>
              <a:rPr lang="hu-HU" dirty="0" smtClean="0"/>
              <a:t> olimpikonok köszöntése</a:t>
            </a:r>
            <a:endParaRPr lang="hu-HU" dirty="0"/>
          </a:p>
        </p:txBody>
      </p:sp>
      <p:pic>
        <p:nvPicPr>
          <p:cNvPr id="7" name="Picture 3" descr="C:\Users\Belepes\Documents\Szabi\beac\közgyűlés\kepek\20160506-megnyito-036-1920x12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/>
          <a:stretch/>
        </p:blipFill>
        <p:spPr bwMode="auto">
          <a:xfrm>
            <a:off x="0" y="1722344"/>
            <a:ext cx="4405312" cy="305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Belepes\Documents\Szabi\beac\kiállítás\megnyitóképek\20160506-megnyito-029-1920x12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10391" r="16174" b="5115"/>
          <a:stretch/>
        </p:blipFill>
        <p:spPr bwMode="auto">
          <a:xfrm>
            <a:off x="4688533" y="1722344"/>
            <a:ext cx="4470399" cy="30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12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>
                <a:latin typeface="Franklin Gothic Demi" panose="020B0703020102020204" pitchFamily="34" charset="0"/>
              </a:rPr>
              <a:t>Saját rendezvények, programok</a:t>
            </a:r>
          </a:p>
        </p:txBody>
      </p:sp>
      <p:pic>
        <p:nvPicPr>
          <p:cNvPr id="20486" name="Picture 6" descr="C:\Users\Belepes\Documents\Szabi\beac\közgyűlés\kepek\gt\DSC_1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31590"/>
            <a:ext cx="5665408" cy="376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Belepes\Documents\Szabi\beac\közgyűlés\kepek\gt\DSC_2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1150"/>
            <a:ext cx="2508016" cy="376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>
                <a:latin typeface="Franklin Gothic Demi" panose="020B0703020102020204" pitchFamily="34" charset="0"/>
              </a:rPr>
              <a:t>Saját rendezvények, programok</a:t>
            </a:r>
          </a:p>
        </p:txBody>
      </p:sp>
      <p:pic>
        <p:nvPicPr>
          <p:cNvPr id="19458" name="Picture 2" descr="C:\Users\Belepes\Documents\Szabi\beac\közgyűlés\plakatok\ÉS 2015 WEB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74865"/>
            <a:ext cx="3049347" cy="426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Belepes\Documents\Szabi\beac\közgyűlés\plakatok\elte SPORT7 2015 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46244"/>
            <a:ext cx="3168352" cy="439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9091" y="483518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Saját</a:t>
            </a:r>
            <a:br>
              <a:rPr lang="hu-HU" i="1" dirty="0" smtClean="0">
                <a:latin typeface="Franklin Gothic Demi" panose="020B0703020102020204" pitchFamily="34" charset="0"/>
              </a:rPr>
            </a:br>
            <a:r>
              <a:rPr lang="hu-HU" i="1" dirty="0" smtClean="0">
                <a:latin typeface="Franklin Gothic Demi" panose="020B0703020102020204" pitchFamily="34" charset="0"/>
              </a:rPr>
              <a:t>rendezvények</a:t>
            </a:r>
            <a:r>
              <a:rPr lang="hu-HU" i="1" dirty="0">
                <a:latin typeface="Franklin Gothic Demi" panose="020B0703020102020204" pitchFamily="34" charset="0"/>
              </a:rPr>
              <a:t>, programok</a:t>
            </a:r>
          </a:p>
        </p:txBody>
      </p:sp>
      <p:pic>
        <p:nvPicPr>
          <p:cNvPr id="5" name="Picture 4" descr="C:\Users\Belepes\Documents\Szabi\beac\TAVASZI BAJNOKSÁG 2015\2016\TAVASZI BAJNOKSÁG 2016 A3 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10" y="376877"/>
            <a:ext cx="3402826" cy="476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Belepes\Documents\Szabi\beac\közgyűlés\kepek\2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9259"/>
          <a:stretch/>
        </p:blipFill>
        <p:spPr bwMode="auto">
          <a:xfrm>
            <a:off x="0" y="1460252"/>
            <a:ext cx="5561663" cy="310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10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>
                <a:latin typeface="Franklin Gothic Demi" panose="020B0703020102020204" pitchFamily="34" charset="0"/>
              </a:rPr>
              <a:t>Saját rendezvények, programok</a:t>
            </a:r>
          </a:p>
        </p:txBody>
      </p:sp>
      <p:pic>
        <p:nvPicPr>
          <p:cNvPr id="26626" name="Picture 2" descr="C:\Users\Belepes\Documents\Szabi\beac\KEK_2016\plakat\KEK PLAKI 2016 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08276"/>
            <a:ext cx="3168352" cy="44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Belepes\Documents\Szabi\beac\KEK_2016\képek\szombat\mehet\kicsik\logo\DSC_4172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1208"/>
          <a:stretch/>
        </p:blipFill>
        <p:spPr bwMode="auto">
          <a:xfrm>
            <a:off x="319956" y="1022681"/>
            <a:ext cx="5308600" cy="379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0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>
                <a:latin typeface="Franklin Gothic Demi" panose="020B0703020102020204" pitchFamily="34" charset="0"/>
              </a:rPr>
              <a:t>Saját rendezvények, programok</a:t>
            </a:r>
          </a:p>
        </p:txBody>
      </p:sp>
      <p:pic>
        <p:nvPicPr>
          <p:cNvPr id="27652" name="Picture 4" descr="C:\Users\Belepes\Documents\Szabi\beac\KEK_2016\kek JÓTÉKONYSÁ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2989"/>
            <a:ext cx="3096344" cy="43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Belepes\Documents\Szabi\beac\közgyűlés\kepek\DSC_3276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218" y="1147648"/>
            <a:ext cx="5557965" cy="36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9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xrny2394r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58004" y="0"/>
            <a:ext cx="9202004" cy="517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7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483518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Saját</a:t>
            </a:r>
            <a:br>
              <a:rPr lang="hu-HU" i="1" dirty="0" smtClean="0">
                <a:latin typeface="Franklin Gothic Demi" panose="020B0703020102020204" pitchFamily="34" charset="0"/>
              </a:rPr>
            </a:br>
            <a:r>
              <a:rPr lang="hu-HU" i="1" dirty="0" smtClean="0">
                <a:latin typeface="Franklin Gothic Demi" panose="020B0703020102020204" pitchFamily="34" charset="0"/>
              </a:rPr>
              <a:t>rendezvények, programok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pic>
        <p:nvPicPr>
          <p:cNvPr id="21507" name="Picture 3" descr="C:\Users\Belepes\Documents\Szabi\beac\sportnapok\habai\a3plakat2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69" y="-3341"/>
            <a:ext cx="3670331" cy="514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Belepes\Documents\Szabi\beac\eofotok\bnsportnap\bnsportnap-029-1920x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3638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5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Belepes\Documents\Szabi\beac\közgyűlés\kepek\2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39" y="1203598"/>
            <a:ext cx="5920314" cy="392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7520940" cy="411480"/>
          </a:xfrm>
        </p:spPr>
        <p:txBody>
          <a:bodyPr/>
          <a:lstStyle/>
          <a:p>
            <a:r>
              <a:rPr lang="hu-HU" i="1" dirty="0">
                <a:latin typeface="Franklin Gothic Demi" panose="020B0703020102020204" pitchFamily="34" charset="0"/>
              </a:rPr>
              <a:t>Saját rendezvények, programok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61995" y="1203598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Aerobik edzések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Több mint 600 fő résztvevő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15 edző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10 helyszín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legnagyobb </a:t>
            </a:r>
            <a:r>
              <a:rPr lang="hu-HU" dirty="0"/>
              <a:t>sportolási lehetőség az </a:t>
            </a:r>
            <a:r>
              <a:rPr lang="hu-HU" dirty="0" smtClean="0"/>
              <a:t>egyetemen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új eszközök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Aerobik+ Program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152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323528" y="411510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Saját</a:t>
            </a:r>
            <a:br>
              <a:rPr lang="hu-HU" i="1" dirty="0" smtClean="0">
                <a:latin typeface="Franklin Gothic Demi" panose="020B0703020102020204" pitchFamily="34" charset="0"/>
              </a:rPr>
            </a:br>
            <a:r>
              <a:rPr lang="hu-HU" i="1" dirty="0" smtClean="0">
                <a:latin typeface="Franklin Gothic Demi" panose="020B0703020102020204" pitchFamily="34" charset="0"/>
              </a:rPr>
              <a:t>rendezvények</a:t>
            </a:r>
            <a:r>
              <a:rPr lang="hu-HU" i="1" dirty="0">
                <a:latin typeface="Franklin Gothic Demi" panose="020B0703020102020204" pitchFamily="34" charset="0"/>
              </a:rPr>
              <a:t>, programok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95536" y="1480431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Egyre népszerűbb a BEAC Sportpályázat</a:t>
            </a:r>
            <a:endParaRPr lang="hu-HU" dirty="0"/>
          </a:p>
        </p:txBody>
      </p:sp>
      <p:pic>
        <p:nvPicPr>
          <p:cNvPr id="25602" name="Picture 2" descr="C:\Users\Belepes\Documents\Szabi\beac\vizisportnap\TH_07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44" y="2914525"/>
            <a:ext cx="5366456" cy="224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Belepes\Documents\Szabi\beac\sportpályázat\sportpalyazat\sportpalyazatkepek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64" y="123478"/>
            <a:ext cx="3524680" cy="26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Belepes\Documents\Szabi\beac\vizisportnap\2016.05.05.TH_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36858"/>
            <a:ext cx="3505591" cy="292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9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323528" y="411510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Saját rendezvények</a:t>
            </a:r>
            <a:r>
              <a:rPr lang="hu-HU" i="1" dirty="0">
                <a:latin typeface="Franklin Gothic Demi" panose="020B0703020102020204" pitchFamily="34" charset="0"/>
              </a:rPr>
              <a:t>, programok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95536" y="866469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VI. </a:t>
            </a:r>
            <a:r>
              <a:rPr lang="hu-HU" dirty="0" err="1" smtClean="0"/>
              <a:t>Alumni-kupa</a:t>
            </a:r>
            <a:r>
              <a:rPr lang="hu-HU" dirty="0" smtClean="0"/>
              <a:t> (ELTE </a:t>
            </a:r>
            <a:r>
              <a:rPr lang="hu-HU" dirty="0" err="1" smtClean="0"/>
              <a:t>Alumni</a:t>
            </a:r>
            <a:r>
              <a:rPr lang="hu-HU" dirty="0" smtClean="0"/>
              <a:t> Alapítvány, HSZK)</a:t>
            </a:r>
            <a:endParaRPr lang="hu-HU" dirty="0"/>
          </a:p>
        </p:txBody>
      </p:sp>
      <p:pic>
        <p:nvPicPr>
          <p:cNvPr id="28674" name="Picture 2" descr="C:\Users\Belepes\Documents\Szabi\beac\alumni_kupa\kepek\1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36470"/>
            <a:ext cx="6696745" cy="380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5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323528" y="411510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Saját rendezvények</a:t>
            </a:r>
            <a:r>
              <a:rPr lang="hu-HU" i="1" dirty="0">
                <a:latin typeface="Franklin Gothic Demi" panose="020B0703020102020204" pitchFamily="34" charset="0"/>
              </a:rPr>
              <a:t>, programok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95536" y="866469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Orientation</a:t>
            </a:r>
            <a:r>
              <a:rPr lang="hu-HU" dirty="0" smtClean="0"/>
              <a:t> </a:t>
            </a:r>
            <a:r>
              <a:rPr lang="hu-HU" dirty="0" err="1" smtClean="0"/>
              <a:t>Days</a:t>
            </a:r>
            <a:r>
              <a:rPr lang="hu-HU" dirty="0" smtClean="0"/>
              <a:t> – Sportnap külföldi hallgatók számára</a:t>
            </a:r>
            <a:endParaRPr lang="hu-HU" dirty="0"/>
          </a:p>
        </p:txBody>
      </p:sp>
      <p:pic>
        <p:nvPicPr>
          <p:cNvPr id="31746" name="Picture 2" descr="C:\Users\Belepes\Documents\Szabi\beac\orientation\cikk\sportnap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66478"/>
            <a:ext cx="5550222" cy="367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5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323528" y="411510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Saját rendezvények</a:t>
            </a:r>
            <a:r>
              <a:rPr lang="hu-HU" i="1" dirty="0">
                <a:latin typeface="Franklin Gothic Demi" panose="020B0703020102020204" pitchFamily="34" charset="0"/>
              </a:rPr>
              <a:t>, programok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95536" y="87257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Hazai rendezésű </a:t>
            </a:r>
            <a:r>
              <a:rPr lang="hu-HU" dirty="0" err="1" smtClean="0"/>
              <a:t>MEFOB-ok</a:t>
            </a:r>
            <a:r>
              <a:rPr lang="hu-HU" dirty="0" smtClean="0"/>
              <a:t>: </a:t>
            </a:r>
            <a:r>
              <a:rPr lang="hu-HU" dirty="0" err="1" smtClean="0"/>
              <a:t>cheerleading</a:t>
            </a:r>
            <a:r>
              <a:rPr lang="hu-HU" dirty="0" smtClean="0"/>
              <a:t>, </a:t>
            </a:r>
            <a:r>
              <a:rPr lang="hu-HU" dirty="0" err="1" smtClean="0"/>
              <a:t>futsal</a:t>
            </a:r>
            <a:r>
              <a:rPr lang="hu-HU" dirty="0" smtClean="0"/>
              <a:t>, sakk, tollas</a:t>
            </a:r>
          </a:p>
          <a:p>
            <a:r>
              <a:rPr lang="hu-HU" dirty="0" smtClean="0"/>
              <a:t>MEFOB részvételek szervezése (együttműködésben a </a:t>
            </a:r>
            <a:r>
              <a:rPr lang="hu-HU" dirty="0" err="1" smtClean="0"/>
              <a:t>MEFS-sel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29698" name="Picture 2" descr="C:\Users\Belepes\Documents\Szabi\beac\KEK_2016\cikk\sajtó\utána\cheer\CHEER 2016 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80108"/>
            <a:ext cx="2196423" cy="30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Belepes\Documents\Szabi\beac\közgyűlés\kepek\futsal-mefob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 b="18925"/>
          <a:stretch/>
        </p:blipFill>
        <p:spPr bwMode="auto">
          <a:xfrm>
            <a:off x="2560707" y="1780108"/>
            <a:ext cx="6583293" cy="30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3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483518"/>
            <a:ext cx="7520940" cy="411480"/>
          </a:xfrm>
        </p:spPr>
        <p:txBody>
          <a:bodyPr/>
          <a:lstStyle/>
          <a:p>
            <a:r>
              <a:rPr lang="hu-HU" sz="2400" i="1" dirty="0" smtClean="0">
                <a:latin typeface="Franklin Gothic Demi" panose="020B0703020102020204" pitchFamily="34" charset="0"/>
              </a:rPr>
              <a:t>Általános testnevelés órák szervezése</a:t>
            </a:r>
            <a:br>
              <a:rPr lang="hu-HU" sz="2400" i="1" dirty="0" smtClean="0">
                <a:latin typeface="Franklin Gothic Demi" panose="020B0703020102020204" pitchFamily="34" charset="0"/>
              </a:rPr>
            </a:br>
            <a:r>
              <a:rPr lang="hu-HU" sz="2400" i="1" dirty="0" smtClean="0">
                <a:latin typeface="Franklin Gothic Demi" panose="020B0703020102020204" pitchFamily="34" charset="0"/>
              </a:rPr>
              <a:t>az </a:t>
            </a:r>
            <a:r>
              <a:rPr lang="hu-HU" sz="2400" i="1" dirty="0" err="1" smtClean="0">
                <a:latin typeface="Franklin Gothic Demi" panose="020B0703020102020204" pitchFamily="34" charset="0"/>
              </a:rPr>
              <a:t>elte</a:t>
            </a:r>
            <a:r>
              <a:rPr lang="hu-HU" sz="2400" i="1" dirty="0" smtClean="0">
                <a:latin typeface="Franklin Gothic Demi" panose="020B0703020102020204" pitchFamily="34" charset="0"/>
              </a:rPr>
              <a:t> </a:t>
            </a:r>
            <a:r>
              <a:rPr lang="hu-HU" sz="2400" i="1" dirty="0" err="1" smtClean="0">
                <a:latin typeface="Franklin Gothic Demi" panose="020B0703020102020204" pitchFamily="34" charset="0"/>
              </a:rPr>
              <a:t>ppk</a:t>
            </a:r>
            <a:r>
              <a:rPr lang="hu-HU" sz="2400" i="1" dirty="0" smtClean="0">
                <a:latin typeface="Franklin Gothic Demi" panose="020B0703020102020204" pitchFamily="34" charset="0"/>
              </a:rPr>
              <a:t> </a:t>
            </a:r>
            <a:r>
              <a:rPr lang="hu-HU" sz="2400" i="1" dirty="0" err="1" smtClean="0">
                <a:latin typeface="Franklin Gothic Demi" panose="020B0703020102020204" pitchFamily="34" charset="0"/>
              </a:rPr>
              <a:t>esi-vel</a:t>
            </a:r>
            <a:r>
              <a:rPr lang="hu-HU" sz="2400" i="1" dirty="0" smtClean="0">
                <a:latin typeface="Franklin Gothic Demi" panose="020B0703020102020204" pitchFamily="34" charset="0"/>
              </a:rPr>
              <a:t> szoros kapcsolatban</a:t>
            </a:r>
            <a:endParaRPr lang="hu-HU" sz="2400" i="1" dirty="0">
              <a:latin typeface="Franklin Gothic Demi" panose="020B07030201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843" y="1203598"/>
            <a:ext cx="4268422" cy="3594182"/>
          </a:xfrm>
        </p:spPr>
      </p:pic>
    </p:spTree>
    <p:extLst>
      <p:ext uri="{BB962C8B-B14F-4D97-AF65-F5344CB8AC3E}">
        <p14:creationId xmlns:p14="http://schemas.microsoft.com/office/powerpoint/2010/main" val="100144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555526"/>
            <a:ext cx="7520940" cy="411480"/>
          </a:xfrm>
        </p:spPr>
        <p:txBody>
          <a:bodyPr/>
          <a:lstStyle/>
          <a:p>
            <a:r>
              <a:rPr lang="hu-HU" sz="2400" i="1" dirty="0" smtClean="0">
                <a:latin typeface="Franklin Gothic Demi" panose="020B0703020102020204" pitchFamily="34" charset="0"/>
              </a:rPr>
              <a:t>34 sportösztöndíjas hallgató</a:t>
            </a:r>
            <a:br>
              <a:rPr lang="hu-HU" sz="2400" i="1" dirty="0" smtClean="0">
                <a:latin typeface="Franklin Gothic Demi" panose="020B0703020102020204" pitchFamily="34" charset="0"/>
              </a:rPr>
            </a:br>
            <a:r>
              <a:rPr lang="hu-HU" sz="2400" i="1" dirty="0" smtClean="0">
                <a:latin typeface="Franklin Gothic Demi" panose="020B0703020102020204" pitchFamily="34" charset="0"/>
              </a:rPr>
              <a:t>az ELTE HÖK támogatásával</a:t>
            </a:r>
            <a:endParaRPr lang="hu-HU" sz="2400" i="1" dirty="0">
              <a:latin typeface="Franklin Gothic Demi" panose="020B0703020102020204" pitchFamily="34" charset="0"/>
            </a:endParaRPr>
          </a:p>
        </p:txBody>
      </p:sp>
      <p:pic>
        <p:nvPicPr>
          <p:cNvPr id="30722" name="Picture 2" descr="C:\Users\Belepes\Documents\Szabi\beac\naptár\álló\mehet\NAZ_0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3350"/>
            <a:ext cx="323056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Belepes\Documents\Szabi\beac\logok\elte_ehok_1000x1000_colo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2527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555526"/>
            <a:ext cx="7520940" cy="411480"/>
          </a:xfrm>
        </p:spPr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BEAC Helyzetkép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802744" y="1347614"/>
            <a:ext cx="7520940" cy="2684887"/>
          </a:xfrm>
        </p:spPr>
        <p:txBody>
          <a:bodyPr>
            <a:noAutofit/>
          </a:bodyPr>
          <a:lstStyle/>
          <a:p>
            <a:pPr marL="0" indent="0"/>
            <a:r>
              <a:rPr lang="hu-HU" sz="1800" b="0" dirty="0"/>
              <a:t>„Az ELTE és a BEAC elválaszthatatlanok </a:t>
            </a:r>
            <a:r>
              <a:rPr lang="hu-HU" sz="1800" b="0" dirty="0" smtClean="0"/>
              <a:t>egymástól. Nincs </a:t>
            </a:r>
            <a:r>
              <a:rPr lang="hu-HU" sz="1800" b="0" dirty="0"/>
              <a:t>egyetemi sport a BEAC nélkül, és nincs BEAC az ELTE nélkül</a:t>
            </a:r>
            <a:r>
              <a:rPr lang="hu-HU" sz="1800" b="0" dirty="0" smtClean="0"/>
              <a:t>.”</a:t>
            </a:r>
          </a:p>
          <a:p>
            <a:pPr marL="0" indent="0"/>
            <a:r>
              <a:rPr lang="hu-HU" sz="1800" b="0" dirty="0" smtClean="0"/>
              <a:t>Dr</a:t>
            </a:r>
            <a:r>
              <a:rPr lang="hu-HU" sz="1800" b="0" dirty="0"/>
              <a:t>. Mezey Barna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1800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hu-HU" sz="1800" b="0" dirty="0" smtClean="0"/>
              <a:t>2014 </a:t>
            </a:r>
            <a:r>
              <a:rPr lang="hu-HU" sz="1800" b="0" dirty="0"/>
              <a:t>nyara - Sportstratégia elfogadása, Sportiroda </a:t>
            </a:r>
            <a:r>
              <a:rPr lang="hu-HU" sz="1800" b="0" dirty="0" smtClean="0"/>
              <a:t>megalakulása,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800" b="0" dirty="0" smtClean="0"/>
              <a:t>2015 </a:t>
            </a:r>
            <a:r>
              <a:rPr lang="hu-HU" sz="1800" b="0" dirty="0"/>
              <a:t>ősz – Egyetemi Sporttanács </a:t>
            </a:r>
            <a:r>
              <a:rPr lang="hu-HU" sz="1800" b="0" dirty="0" smtClean="0"/>
              <a:t>megalakulása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800" b="0" dirty="0" smtClean="0"/>
              <a:t>2016 </a:t>
            </a:r>
            <a:r>
              <a:rPr lang="hu-HU" sz="1800" b="0" dirty="0"/>
              <a:t>tavasz – Megegyezés közös sporttelep </a:t>
            </a:r>
            <a:r>
              <a:rPr lang="hu-HU" sz="1800" b="0" dirty="0" smtClean="0"/>
              <a:t>fejlesztéséről</a:t>
            </a:r>
          </a:p>
        </p:txBody>
      </p:sp>
    </p:spTree>
    <p:extLst>
      <p:ext uri="{BB962C8B-B14F-4D97-AF65-F5344CB8AC3E}">
        <p14:creationId xmlns:p14="http://schemas.microsoft.com/office/powerpoint/2010/main" val="126119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Infrastruktúra fejlesztés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pic>
        <p:nvPicPr>
          <p:cNvPr id="2052" name="Picture 4" descr="C:\Users\Belepes\Documents\Szabi\beac\logok\beac_zaszlo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90" y="3795887"/>
            <a:ext cx="1672410" cy="135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elepes\Documents\Szabi\beac\kiállítás\nemzetisport\Népsport_BEAC_a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9" t="77395" b="3504"/>
          <a:stretch/>
        </p:blipFill>
        <p:spPr bwMode="auto">
          <a:xfrm>
            <a:off x="1" y="1146166"/>
            <a:ext cx="6017007" cy="391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elepes\Documents\Szabi\beac\KEK_2016\képek\szombat\mehet\kicsik\logo\DSC_45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8" t="3627" r="13784"/>
          <a:stretch/>
        </p:blipFill>
        <p:spPr bwMode="auto">
          <a:xfrm>
            <a:off x="5996384" y="1146166"/>
            <a:ext cx="3149600" cy="400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05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Infrastruktúra fejlesztés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sp>
        <p:nvSpPr>
          <p:cNvPr id="6" name="Tartalom helye 3"/>
          <p:cNvSpPr>
            <a:spLocks noGrp="1"/>
          </p:cNvSpPr>
          <p:nvPr>
            <p:ph idx="1"/>
          </p:nvPr>
        </p:nvSpPr>
        <p:spPr>
          <a:xfrm>
            <a:off x="802744" y="915566"/>
            <a:ext cx="7520940" cy="268488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b="0" dirty="0" smtClean="0"/>
              <a:t>Tüskecsarnok (edzések, rendezvények)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0" dirty="0" smtClean="0"/>
              <a:t>Tüske-uszoda  </a:t>
            </a:r>
          </a:p>
        </p:txBody>
      </p:sp>
      <p:pic>
        <p:nvPicPr>
          <p:cNvPr id="2050" name="Picture 2" descr="C:\Users\Belepes\Documents\Szabi\beac\közgyűlés\tus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5" y="2141091"/>
            <a:ext cx="81057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8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lepes\Documents\Szabi\beac\közgyűlés\kepek\tuske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5" b="14638"/>
          <a:stretch/>
        </p:blipFill>
        <p:spPr bwMode="auto">
          <a:xfrm>
            <a:off x="0" y="-29122"/>
            <a:ext cx="4457726" cy="2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elepes\Documents\Szabi\beac\közgyűlés\kepek\tuske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09" y="2063084"/>
            <a:ext cx="4641976" cy="308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elepes\Documents\Szabi\beac\közgyűlés\kepek\tuske\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22315" r="812" b="13261"/>
          <a:stretch/>
        </p:blipFill>
        <p:spPr bwMode="auto">
          <a:xfrm>
            <a:off x="4233668" y="-29121"/>
            <a:ext cx="4910332" cy="217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elepes\Documents\Szabi\beac\közgyűlés\kepek\tuske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7466"/>
            <a:ext cx="4537177" cy="30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8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Infrastruktúra fejlesztés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sp>
        <p:nvSpPr>
          <p:cNvPr id="6" name="Tartalom helye 3"/>
          <p:cNvSpPr>
            <a:spLocks noGrp="1"/>
          </p:cNvSpPr>
          <p:nvPr>
            <p:ph idx="1"/>
          </p:nvPr>
        </p:nvSpPr>
        <p:spPr>
          <a:xfrm>
            <a:off x="845066" y="771550"/>
            <a:ext cx="7520940" cy="268488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b="0" dirty="0" smtClean="0"/>
              <a:t>Megújult a BEAC Iroda</a:t>
            </a:r>
          </a:p>
        </p:txBody>
      </p:sp>
      <p:pic>
        <p:nvPicPr>
          <p:cNvPr id="4098" name="Picture 2" descr="C:\Users\Belepes\Documents\Szabi\beac\közgyűlés\kepek\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 b="6675"/>
          <a:stretch/>
        </p:blipFill>
        <p:spPr bwMode="auto">
          <a:xfrm>
            <a:off x="951384" y="1297181"/>
            <a:ext cx="7308304" cy="38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40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>
                <a:latin typeface="Franklin Gothic Demi" panose="020B0703020102020204" pitchFamily="34" charset="0"/>
              </a:rPr>
              <a:t>Infrastruktúra fejlesztés</a:t>
            </a:r>
            <a:endParaRPr lang="hu-HU" i="1" dirty="0">
              <a:latin typeface="Franklin Gothic Demi" panose="020B0703020102020204" pitchFamily="34" charset="0"/>
            </a:endParaRPr>
          </a:p>
        </p:txBody>
      </p:sp>
      <p:sp>
        <p:nvSpPr>
          <p:cNvPr id="6" name="Tartalom helye 3"/>
          <p:cNvSpPr>
            <a:spLocks noGrp="1"/>
          </p:cNvSpPr>
          <p:nvPr>
            <p:ph idx="1"/>
          </p:nvPr>
        </p:nvSpPr>
        <p:spPr>
          <a:xfrm>
            <a:off x="827584" y="915566"/>
            <a:ext cx="7520940" cy="268488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b="0" dirty="0" smtClean="0"/>
              <a:t>Új szakosztályi iroda</a:t>
            </a:r>
          </a:p>
        </p:txBody>
      </p:sp>
      <p:pic>
        <p:nvPicPr>
          <p:cNvPr id="5122" name="Picture 2" descr="C:\Users\Belepes\Documents\Szabi\beac\közgyűlés\kepek\DSC_5767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464" y="1541001"/>
            <a:ext cx="4361535" cy="290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elepes\Documents\Szabi\beac\közgyűlés\kepek\DSC_5769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7" y="1541001"/>
            <a:ext cx="4361533" cy="29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6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ögek">
  <a:themeElements>
    <a:clrScheme name="Egyéni 7. séma">
      <a:dk1>
        <a:srgbClr val="000000"/>
      </a:dk1>
      <a:lt1>
        <a:srgbClr val="F2F2F2"/>
      </a:lt1>
      <a:dk2>
        <a:srgbClr val="434342"/>
      </a:dk2>
      <a:lt2>
        <a:srgbClr val="CDD7D9"/>
      </a:lt2>
      <a:accent1>
        <a:srgbClr val="797B7E"/>
      </a:accent1>
      <a:accent2>
        <a:srgbClr val="3F3F3F"/>
      </a:accent2>
      <a:accent3>
        <a:srgbClr val="FFC000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Egyéni 2. séma">
      <a:majorFont>
        <a:latin typeface="Muro"/>
        <a:ea typeface=""/>
        <a:cs typeface=""/>
      </a:majorFont>
      <a:minorFont>
        <a:latin typeface="Franklin Gothic Book"/>
        <a:ea typeface=""/>
        <a:cs typeface=""/>
      </a:minorFont>
    </a:fontScheme>
    <a:fmtScheme name="Szöge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</TotalTime>
  <Words>321</Words>
  <Application>Microsoft Office PowerPoint</Application>
  <PresentationFormat>Diavetítés a képernyőre (16:9 oldalarány)</PresentationFormat>
  <Paragraphs>79</Paragraphs>
  <Slides>37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45" baseType="lpstr">
      <vt:lpstr>Adobe Arabic</vt:lpstr>
      <vt:lpstr>Arial</vt:lpstr>
      <vt:lpstr>Franklin Gothic Book</vt:lpstr>
      <vt:lpstr>Franklin Gothic Demi</vt:lpstr>
      <vt:lpstr>Muro</vt:lpstr>
      <vt:lpstr>Tunga</vt:lpstr>
      <vt:lpstr>Wingdings</vt:lpstr>
      <vt:lpstr>Szögek</vt:lpstr>
      <vt:lpstr>Ádám György 1954-2016 </vt:lpstr>
      <vt:lpstr>BEAC beszámoló 2015</vt:lpstr>
      <vt:lpstr>PowerPoint bemutató</vt:lpstr>
      <vt:lpstr>BEAC Helyzetkép</vt:lpstr>
      <vt:lpstr>Infrastruktúra fejlesztés</vt:lpstr>
      <vt:lpstr>Infrastruktúra fejlesztés</vt:lpstr>
      <vt:lpstr>PowerPoint bemutató</vt:lpstr>
      <vt:lpstr>Infrastruktúra fejlesztés</vt:lpstr>
      <vt:lpstr>Infrastruktúra fejlesztés</vt:lpstr>
      <vt:lpstr>Sporteredmények</vt:lpstr>
      <vt:lpstr>Sporteredmények</vt:lpstr>
      <vt:lpstr>Sporteredmények</vt:lpstr>
      <vt:lpstr>Sporteredmények</vt:lpstr>
      <vt:lpstr>Sporteredmények</vt:lpstr>
      <vt:lpstr>Megjelenés, kommunikáció</vt:lpstr>
      <vt:lpstr>Megjelenés, kommunikáció</vt:lpstr>
      <vt:lpstr>Megjelenés, kommunikáció</vt:lpstr>
      <vt:lpstr>Megjelenés, kommunikáció</vt:lpstr>
      <vt:lpstr>Megjelenés, kommunikáció</vt:lpstr>
      <vt:lpstr>Megjelenés, kommunikáció</vt:lpstr>
      <vt:lpstr>Megjelenés, kommunikáció</vt:lpstr>
      <vt:lpstr>Megjelenés, kommunikáció</vt:lpstr>
      <vt:lpstr>Megjelenés, kommunikáció</vt:lpstr>
      <vt:lpstr>Megjelenés, kommunikáció</vt:lpstr>
      <vt:lpstr>Saját rendezvények, programok</vt:lpstr>
      <vt:lpstr>Saját rendezvények, programok</vt:lpstr>
      <vt:lpstr>Saját rendezvények, programok</vt:lpstr>
      <vt:lpstr>Saját rendezvények, programok</vt:lpstr>
      <vt:lpstr>Saját rendezvények, programok</vt:lpstr>
      <vt:lpstr>Saját rendezvények, programok</vt:lpstr>
      <vt:lpstr>Saját rendezvények, programok</vt:lpstr>
      <vt:lpstr>Saját rendezvények, programok</vt:lpstr>
      <vt:lpstr>Saját rendezvények, programok</vt:lpstr>
      <vt:lpstr>Saját rendezvények, programok</vt:lpstr>
      <vt:lpstr>Saját rendezvények, programok</vt:lpstr>
      <vt:lpstr>Általános testnevelés órák szervezése az elte ppk esi-vel szoros kapcsolatban</vt:lpstr>
      <vt:lpstr>34 sportösztöndíjas hallgató az ELTE HÖK támogatásával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Belepes</dc:creator>
  <cp:lastModifiedBy>User</cp:lastModifiedBy>
  <cp:revision>84</cp:revision>
  <dcterms:created xsi:type="dcterms:W3CDTF">2015-07-21T13:15:45Z</dcterms:created>
  <dcterms:modified xsi:type="dcterms:W3CDTF">2016-05-24T13:28:58Z</dcterms:modified>
</cp:coreProperties>
</file>